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4" r:id="rId4"/>
    <p:sldId id="262" r:id="rId5"/>
    <p:sldId id="263" r:id="rId6"/>
    <p:sldId id="265" r:id="rId7"/>
    <p:sldId id="258" r:id="rId8"/>
    <p:sldId id="259" r:id="rId9"/>
    <p:sldId id="260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dübörgő 20-as évek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Coco</a:t>
            </a:r>
            <a:r>
              <a:rPr lang="hu-HU" dirty="0" smtClean="0"/>
              <a:t> </a:t>
            </a:r>
            <a:r>
              <a:rPr lang="hu-HU" dirty="0" err="1" smtClean="0"/>
              <a:t>chanel</a:t>
            </a:r>
            <a:endParaRPr lang="hu-HU" dirty="0"/>
          </a:p>
        </p:txBody>
      </p:sp>
      <p:pic>
        <p:nvPicPr>
          <p:cNvPr id="4098" name="Picture 2" descr="Coco Cha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30" y="2299060"/>
            <a:ext cx="3039293" cy="45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358538" y="2299060"/>
            <a:ext cx="61395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Ruhái nemcsak kényelmesek voltak,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hanem szabadságot is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adtak.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Az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ő víziója az volt, hogy a női ruházat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ne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korlátozza a mozgást, és ne legyen túldíszítve, hanem egyszerű és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praktikus, de elegáns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legyen. </a:t>
            </a:r>
            <a:endParaRPr lang="hu-HU" sz="1600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  <a:ea typeface="Times New Roman" panose="02020603050405020304" pitchFamily="18" charset="0"/>
              </a:rPr>
              <a:t>L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ittle </a:t>
            </a:r>
            <a:r>
              <a:rPr lang="hu-HU" sz="1600" dirty="0" err="1">
                <a:latin typeface="+mj-lt"/>
                <a:ea typeface="Times New Roman" panose="02020603050405020304" pitchFamily="18" charset="0"/>
              </a:rPr>
              <a:t>black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600" dirty="0" err="1" smtClean="0">
                <a:latin typeface="+mj-lt"/>
                <a:ea typeface="Times New Roman" panose="02020603050405020304" pitchFamily="18" charset="0"/>
              </a:rPr>
              <a:t>dress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kis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fekete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ruha): az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egyszerű, de kifinomult elegancia szimbólumává vált, és a mai napig az alapdarabok között szerepel a női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ruhatárakban.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</a:rPr>
              <a:t>Chanel híres volt a bob hajviseletről , amely a rövidre vágott hajat népszerűsítette, szemben a hosszú, díszes frizurákkal. Ezzel is azt üzenve, hogy a nőknek nem kell megfelelniük a régi, hagyományos szépségideáloknak, hanem inkább szabadon kifejezhetik egyéniségüket</a:t>
            </a:r>
            <a:r>
              <a:rPr lang="hu-HU" sz="16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+mj-lt"/>
                <a:cs typeface="Times New Roman" panose="02020603050405020304" pitchFamily="18" charset="0"/>
              </a:rPr>
              <a:t>1921-ben indította el ezt a híres parfümöt, amely szintén a modern nő szimbóluma </a:t>
            </a:r>
            <a:r>
              <a:rPr lang="hu-HU" sz="1600" dirty="0" smtClean="0">
                <a:latin typeface="+mj-lt"/>
                <a:cs typeface="Times New Roman" panose="02020603050405020304" pitchFamily="18" charset="0"/>
              </a:rPr>
              <a:t>lett.</a:t>
            </a:r>
            <a:endParaRPr lang="hu-HU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Charleston kiegészítők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76057" y="2457785"/>
            <a:ext cx="5767686" cy="3942379"/>
          </a:xfrm>
        </p:spPr>
        <p:txBody>
          <a:bodyPr>
            <a:normAutofit/>
          </a:bodyPr>
          <a:lstStyle/>
          <a:p>
            <a:r>
              <a:rPr lang="hu-HU" dirty="0" smtClean="0"/>
              <a:t>Flitteres </a:t>
            </a:r>
            <a:r>
              <a:rPr lang="hu-HU" dirty="0"/>
              <a:t>rojtos </a:t>
            </a:r>
            <a:r>
              <a:rPr lang="hu-HU" dirty="0" smtClean="0"/>
              <a:t>ruhák</a:t>
            </a:r>
          </a:p>
          <a:p>
            <a:r>
              <a:rPr lang="hu-HU" dirty="0" smtClean="0"/>
              <a:t>Magassarkú</a:t>
            </a:r>
          </a:p>
          <a:p>
            <a:r>
              <a:rPr lang="hu-HU" dirty="0"/>
              <a:t>A</a:t>
            </a:r>
            <a:r>
              <a:rPr lang="hu-HU" dirty="0" smtClean="0"/>
              <a:t>rt </a:t>
            </a:r>
            <a:r>
              <a:rPr lang="hu-HU" dirty="0" err="1"/>
              <a:t>deco</a:t>
            </a:r>
            <a:r>
              <a:rPr lang="hu-HU" dirty="0"/>
              <a:t> ékszerek és </a:t>
            </a:r>
            <a:r>
              <a:rPr lang="hu-HU" dirty="0" smtClean="0"/>
              <a:t>kiegészítők</a:t>
            </a:r>
            <a:r>
              <a:rPr lang="hu-HU" dirty="0"/>
              <a:t>: Színes tollboákat aggattak a nyakukba és </a:t>
            </a:r>
            <a:r>
              <a:rPr lang="hu-HU" dirty="0" smtClean="0"/>
              <a:t>derékig </a:t>
            </a:r>
            <a:r>
              <a:rPr lang="hu-HU" dirty="0"/>
              <a:t>érő rétegzett gyöngysort viseltek.  A strasszokkal díszített </a:t>
            </a:r>
            <a:r>
              <a:rPr lang="hu-HU" dirty="0" err="1"/>
              <a:t>charleston</a:t>
            </a:r>
            <a:r>
              <a:rPr lang="hu-HU" dirty="0"/>
              <a:t> fejdíszektől és merész homlokpántoktól pedig lenyűgözően karakteresek lettek a női arcok. A kitűzők, gyűrűk és brossok is divatba jöttek</a:t>
            </a:r>
            <a:r>
              <a:rPr lang="hu-HU" dirty="0" smtClean="0"/>
              <a:t>.</a:t>
            </a:r>
          </a:p>
          <a:p>
            <a:r>
              <a:rPr lang="hu-HU" dirty="0"/>
              <a:t>E</a:t>
            </a:r>
            <a:r>
              <a:rPr lang="hu-HU" dirty="0" smtClean="0"/>
              <a:t>lkezdték </a:t>
            </a:r>
            <a:r>
              <a:rPr lang="hu-HU" dirty="0"/>
              <a:t>magukat a 20-as években sminkelni, és szemöldöküket tűvékonyra formázni. Divatba jött a sötét rúzst, a sok pirosító, a szemceruza és a szempillaspirál.</a:t>
            </a:r>
            <a:endParaRPr lang="hu-HU" dirty="0"/>
          </a:p>
        </p:txBody>
      </p:sp>
      <p:pic>
        <p:nvPicPr>
          <p:cNvPr id="9220" name="Picture 4" descr="https://ovbolt.cdn.shoprenter.hu/custom/ovbolt/image/cache/w0h0q80np1/ckeditor/flapper-stilus-3..jpg?v=null.16637527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82" y="2380486"/>
            <a:ext cx="2731317" cy="40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1136" y="2402913"/>
            <a:ext cx="7729728" cy="3101983"/>
          </a:xfrm>
        </p:spPr>
        <p:txBody>
          <a:bodyPr/>
          <a:lstStyle/>
          <a:p>
            <a:r>
              <a:rPr lang="hu-HU" dirty="0"/>
              <a:t>A jazz az afroamerikai eredete miatt különbözött a korábbi zenéktől - az improvizációval az egyéni szabadságot támogatta. Ez kapcsolódott a </a:t>
            </a:r>
            <a:r>
              <a:rPr lang="hu-HU" dirty="0" err="1"/>
              <a:t>flapperekhez</a:t>
            </a:r>
            <a:r>
              <a:rPr lang="hu-HU" dirty="0"/>
              <a:t>, akik nem akartak megfelelni a társadalomnak, és a jazz korszaknak hála merész tánckultúrájuk is megszületett. A táncklubok a 20-as években váltak rendkívül népszerűvé egészen a harmincas évek elejéig.</a:t>
            </a:r>
          </a:p>
          <a:p>
            <a:r>
              <a:rPr lang="hu-HU" dirty="0"/>
              <a:t>A korai vad és izgalmas jazz zene nyomán olyan táncstílusok alakultak ki, mint az afroamerikai zenei stílusokon és ütemeken alapuló Charleston. </a:t>
            </a:r>
          </a:p>
          <a:p>
            <a:endParaRPr lang="hu-HU" dirty="0"/>
          </a:p>
        </p:txBody>
      </p:sp>
      <p:pic>
        <p:nvPicPr>
          <p:cNvPr id="4" name="Picture 6" descr="https://cdn.origo.hu/2023/12/MXQE4Yfr5EI8bL0rAKJ3lxAMwxgnZo2mfzbiuvj_6GI/fit/500/403/no/1/aHR0cHM6Ly9jbXNjZG4uYXBwLmNvbnRlbnQucHJpdmF0ZS9jb250ZW50LzBhZjdkNzNhOTQ4YTQzZDJiZWVmYmU0NGI4OWQ2OTh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56" y="4555391"/>
            <a:ext cx="2715642" cy="21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1920-as évek </a:t>
            </a:r>
            <a:r>
              <a:rPr lang="hu-HU" dirty="0" smtClean="0"/>
              <a:t>Amerikája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182" y="2767365"/>
            <a:ext cx="4754881" cy="3672624"/>
          </a:xfrm>
        </p:spPr>
        <p:txBody>
          <a:bodyPr>
            <a:normAutofit/>
          </a:bodyPr>
          <a:lstStyle/>
          <a:p>
            <a:r>
              <a:rPr lang="hu-HU" dirty="0" smtClean="0"/>
              <a:t>1. világháború utáni újjáépítés, gazdasági fellendülés</a:t>
            </a:r>
          </a:p>
          <a:p>
            <a:r>
              <a:rPr lang="hu-HU" dirty="0" smtClean="0"/>
              <a:t>Lázadás a hagyományos értékekkel szemben</a:t>
            </a:r>
          </a:p>
          <a:p>
            <a:r>
              <a:rPr lang="hu-HU" dirty="0" smtClean="0"/>
              <a:t>A fiatalok élni, szórakozni akartak</a:t>
            </a:r>
          </a:p>
          <a:p>
            <a:r>
              <a:rPr lang="hu-HU" dirty="0"/>
              <a:t>A társadalom új, modern irányok felé haladt, mind a divat, mind a zene, mind a szórakozás terén. </a:t>
            </a:r>
            <a:endParaRPr lang="hu-HU" dirty="0" smtClean="0"/>
          </a:p>
          <a:p>
            <a:r>
              <a:rPr lang="hu-HU" dirty="0"/>
              <a:t>Az életérzés szabad, izgalmas, szenvedélyes volt, a divat és a szórakozás pedig újfajta szabadságot és egyediséget kínál az embereknek</a:t>
            </a:r>
          </a:p>
          <a:p>
            <a:endParaRPr lang="hu-HU" dirty="0"/>
          </a:p>
        </p:txBody>
      </p:sp>
      <p:pic>
        <p:nvPicPr>
          <p:cNvPr id="10242" name="Picture 2" descr="Óh, azok a '20-as évek! Divat a flapper stílus! Bálozók figyelem! | Boudoir  a Butikom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6705" y="2696500"/>
            <a:ext cx="2542902" cy="38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hedonizmus</a:t>
            </a:r>
            <a:endParaRPr lang="hu-HU" dirty="0"/>
          </a:p>
        </p:txBody>
      </p:sp>
      <p:pic>
        <p:nvPicPr>
          <p:cNvPr id="7170" name="Picture 2" descr="https://cdn.origo.hu/2023/12/-7E_rCXCTBRyhKsqDMRPdnXELLefCLMzerVoGPni48U/fit/1200/885/no/1/aHR0cHM6Ly9jbXNjZG4uYXBwLmNvbnRlbnQucHJpdmF0ZS9jb250ZW50LzJhN2U2ZGUzMGQxMjQ5NzJhY2YwMjQwNjhmMDdiNmF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3" y="2407363"/>
            <a:ext cx="3542647" cy="26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origo.hu/2023/12/hBFqk7yoztcKemJX0msq-UrVngG1MY7lVYKh4yKSQt0/fit/415/408/no/1/aHR0cHM6Ly9jbXNjZG4uYXBwLmNvbnRlbnQucHJpdmF0ZS9jb250ZW50LzgyYTI0MTg1MjBmYTQ1ZmRiOGFkZmViMGU3MzEwNT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34" y="2298628"/>
            <a:ext cx="2684853" cy="26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231137" y="5165282"/>
            <a:ext cx="8036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32353D"/>
                </a:solidFill>
                <a:latin typeface="+mj-lt"/>
              </a:rPr>
              <a:t>Mindenki </a:t>
            </a:r>
            <a:r>
              <a:rPr lang="hu-HU" dirty="0">
                <a:solidFill>
                  <a:srgbClr val="32353D"/>
                </a:solidFill>
                <a:latin typeface="+mj-lt"/>
              </a:rPr>
              <a:t>önfeledt szórakozásra és az örömök habzsolására </a:t>
            </a:r>
            <a:r>
              <a:rPr lang="hu-HU" dirty="0" smtClean="0">
                <a:solidFill>
                  <a:srgbClr val="32353D"/>
                </a:solidFill>
                <a:latin typeface="+mj-lt"/>
              </a:rPr>
              <a:t>vágyott.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32353D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32353D"/>
                </a:solidFill>
                <a:latin typeface="+mj-lt"/>
              </a:rPr>
              <a:t>A korábbi prűd erkölcsökkel szembeni lázadás és az életörömök hajszolása jellemző.</a:t>
            </a:r>
          </a:p>
        </p:txBody>
      </p:sp>
    </p:spTree>
    <p:extLst>
      <p:ext uri="{BB962C8B-B14F-4D97-AF65-F5344CB8AC3E}">
        <p14:creationId xmlns:p14="http://schemas.microsoft.com/office/powerpoint/2010/main" val="13165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Mindennapi élet</a:t>
            </a:r>
            <a:endParaRPr lang="hu-HU" dirty="0"/>
          </a:p>
        </p:txBody>
      </p:sp>
      <p:pic>
        <p:nvPicPr>
          <p:cNvPr id="5122" name="Picture 2" descr="Index - Fortepan - Ideje leszámolni az amerikai autók legendájáv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1" y="2539522"/>
            <a:ext cx="4252395" cy="29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968240" y="253952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1F1F1F"/>
                </a:solidFill>
                <a:latin typeface="+mj-lt"/>
              </a:rPr>
              <a:t>Az autóipar </a:t>
            </a:r>
            <a:r>
              <a:rPr lang="hu-HU" dirty="0">
                <a:solidFill>
                  <a:srgbClr val="1F1F1F"/>
                </a:solidFill>
                <a:latin typeface="+mj-lt"/>
              </a:rPr>
              <a:t>virágzásnak </a:t>
            </a:r>
            <a:r>
              <a:rPr lang="hu-HU" dirty="0" smtClean="0">
                <a:solidFill>
                  <a:srgbClr val="1F1F1F"/>
                </a:solidFill>
                <a:latin typeface="+mj-lt"/>
              </a:rPr>
              <a:t>indult, </a:t>
            </a:r>
            <a:r>
              <a:rPr lang="hu-HU" dirty="0">
                <a:solidFill>
                  <a:srgbClr val="1F1F1F"/>
                </a:solidFill>
                <a:latin typeface="+mj-lt"/>
              </a:rPr>
              <a:t>egyre többek számára vált elérhetővé a saját gépjármű - ezzel együtt pedig elkezdett terjedni a cél nélküli kocsikázás hagyománya. Az autótulajdonosok élvezték az új életformájuk nyújtotta kényelmet és egyre nagyobb trend lett a gépkocsival való korzózás</a:t>
            </a:r>
            <a:r>
              <a:rPr lang="hu-HU" dirty="0" smtClean="0">
                <a:solidFill>
                  <a:srgbClr val="1F1F1F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1F1F1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Egyre több háztartásban volt rádió, megjelentek az első mozifilmek, divat lett képben lenni a legfrissebb hírekkel</a:t>
            </a:r>
            <a:r>
              <a:rPr lang="hu-HU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Egyre többen jártak sportversenyekre - a boksz és a baseball is ennek az időszaknak köszönhette virágzását.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04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Szesztilalom, gengszterek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375" y="2494352"/>
            <a:ext cx="7168334" cy="310198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1920. január 16-án lépett életbe az Egyesült Államok történetének 18. alkotmánymódosítása, </a:t>
            </a:r>
            <a:r>
              <a:rPr lang="hu-HU" dirty="0" smtClean="0"/>
              <a:t>mely betiltotta </a:t>
            </a:r>
            <a:r>
              <a:rPr lang="hu-HU" dirty="0"/>
              <a:t>az </a:t>
            </a:r>
            <a:r>
              <a:rPr lang="hu-HU" dirty="0" smtClean="0"/>
              <a:t>alkoholfogyasztást, </a:t>
            </a:r>
            <a:r>
              <a:rPr lang="hu-HU" dirty="0"/>
              <a:t>illetve az alkoholos italok forgalmazását. Az általános szesztilalom óriási felháborodást váltott ki az amerikaiak </a:t>
            </a:r>
            <a:r>
              <a:rPr lang="hu-HU" dirty="0" smtClean="0"/>
              <a:t>körében. Eredménye: utcai tüntetések, szeszcsempészet, zugkimérések, gengszterbandák elterjedése.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népszerű lokálok és szórakozóhelyek tulajdonosai </a:t>
            </a:r>
            <a:r>
              <a:rPr lang="hu-HU" dirty="0" smtClean="0"/>
              <a:t>szinte </a:t>
            </a:r>
            <a:r>
              <a:rPr lang="hu-HU" dirty="0"/>
              <a:t>kivétel nélkül tartottak a pult alatt </a:t>
            </a:r>
            <a:r>
              <a:rPr lang="hu-HU" dirty="0" smtClean="0"/>
              <a:t>alkoholt.</a:t>
            </a:r>
            <a:endParaRPr lang="hu-HU" dirty="0"/>
          </a:p>
          <a:p>
            <a:r>
              <a:rPr lang="hu-HU" dirty="0" smtClean="0"/>
              <a:t>A szeszcsempészetben </a:t>
            </a:r>
            <a:r>
              <a:rPr lang="hu-HU" dirty="0"/>
              <a:t>rejlő óriási üzlet lehetőségét a Chicagóban és New Yorkban ténykedő, többnyire olasz gyökerekkel rendelkező bűnbandák, a „családok", illetve az azok élén álló keresztapák is gyorsan </a:t>
            </a:r>
            <a:r>
              <a:rPr lang="hu-HU" dirty="0" smtClean="0"/>
              <a:t>felismerték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Al</a:t>
            </a:r>
            <a:r>
              <a:rPr lang="hu-HU" dirty="0" smtClean="0">
                <a:sym typeface="Wingdings" panose="05000000000000000000" pitchFamily="2" charset="2"/>
              </a:rPr>
              <a:t> Capone</a:t>
            </a:r>
            <a:endParaRPr lang="hu-HU" dirty="0"/>
          </a:p>
        </p:txBody>
      </p:sp>
      <p:sp>
        <p:nvSpPr>
          <p:cNvPr id="4" name="AutoShape 2" descr="szesztilalom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521" y="4045343"/>
            <a:ext cx="3828686" cy="21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Nők szerepe a társadalomban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48102" y="2481290"/>
            <a:ext cx="4859383" cy="3775818"/>
          </a:xfrm>
        </p:spPr>
        <p:txBody>
          <a:bodyPr>
            <a:noAutofit/>
          </a:bodyPr>
          <a:lstStyle/>
          <a:p>
            <a:r>
              <a:rPr lang="hu-HU" sz="1600" dirty="0" smtClean="0"/>
              <a:t>Az erkölcsi forradalom egy szabadabb és kevésbé korlátolt társadalmat teremtett.</a:t>
            </a:r>
          </a:p>
          <a:p>
            <a:r>
              <a:rPr lang="hu-HU" sz="1600" dirty="0" smtClean="0"/>
              <a:t>A megfelelő viselkedésre vonatkozó előírások, mint a nyilvános helyeken való kísérő nélküli megjelenés, a szeszesitalfogyasztás és dohányzás, vagy akár a házasság előtti szexre vagy a születésszabályozásra vonatkozó tabuk hitelüket vesztették.</a:t>
            </a:r>
          </a:p>
          <a:p>
            <a:r>
              <a:rPr lang="hu-HU" sz="1600" dirty="0" smtClean="0"/>
              <a:t>Az első világháború alatt a lányok, asszonyok nagy számban léptek be a munkaerőpiacra, és magasabb béreket kaptak, amelyekről a dolgozó nők nem volt hajlandóak lemondani békeidőben sem – így pénzügyileg is függetlenedtek.</a:t>
            </a:r>
          </a:p>
          <a:p>
            <a:r>
              <a:rPr lang="hu-HU" sz="1600" dirty="0" smtClean="0"/>
              <a:t>1920. augusztus 18-án függetlenedésük újabb lépést tett előre, amikor szavazati jogot kaptak.</a:t>
            </a:r>
          </a:p>
          <a:p>
            <a:endParaRPr lang="hu-HU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3" y="2952206"/>
            <a:ext cx="5484229" cy="30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nő – a </a:t>
            </a:r>
            <a:r>
              <a:rPr lang="hu-HU" dirty="0" err="1" smtClean="0"/>
              <a:t>flapper</a:t>
            </a:r>
            <a:endParaRPr lang="hu-HU" dirty="0"/>
          </a:p>
        </p:txBody>
      </p:sp>
      <p:pic>
        <p:nvPicPr>
          <p:cNvPr id="1026" name="Picture 2" descr="Women's Black Fringe Flapper Costu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54" y="2705054"/>
            <a:ext cx="2395918" cy="34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422468" y="2902739"/>
            <a:ext cx="3788229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Olyan fiatal nők, </a:t>
            </a:r>
            <a:r>
              <a:rPr lang="hu-H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akik rövid szoknyát viseltek, rövid hajat hordtak, szórakoztak, dohányoztak és ittak – mindezt a férfiak által uralt társadalomban egyfajta lázadásként</a:t>
            </a:r>
            <a:r>
              <a:rPr lang="hu-HU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>
                <a:latin typeface="+mj-lt"/>
              </a:rPr>
              <a:t>flapper</a:t>
            </a:r>
            <a:r>
              <a:rPr lang="hu-HU" dirty="0">
                <a:latin typeface="+mj-lt"/>
              </a:rPr>
              <a:t> jelentése: független, élvezeteket kereső, fiatal nő.</a:t>
            </a:r>
            <a:endParaRPr lang="hu-H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lapper ruhák - 20-as évek női divat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00" y="2753260"/>
            <a:ext cx="2249690" cy="33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dandy</a:t>
            </a:r>
            <a:endParaRPr lang="hu-HU" dirty="0"/>
          </a:p>
        </p:txBody>
      </p:sp>
      <p:pic>
        <p:nvPicPr>
          <p:cNvPr id="2050" name="Picture 2" descr="A nagy Gatsby - hajnali hár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08" y="2422736"/>
            <a:ext cx="3467605" cy="17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85169" y="4458778"/>
            <a:ext cx="3840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  <a:ea typeface="Times New Roman" panose="02020603050405020304" pitchFamily="18" charset="0"/>
              </a:rPr>
              <a:t>A férfiak számára az </a:t>
            </a:r>
            <a:r>
              <a:rPr lang="hu-HU" dirty="0" smtClean="0">
                <a:latin typeface="+mj-lt"/>
                <a:ea typeface="Times New Roman" panose="02020603050405020304" pitchFamily="18" charset="0"/>
              </a:rPr>
              <a:t>öltönyök </a:t>
            </a:r>
            <a:r>
              <a:rPr lang="hu-HU" dirty="0">
                <a:latin typeface="+mj-lt"/>
                <a:ea typeface="Times New Roman" panose="02020603050405020304" pitchFamily="18" charset="0"/>
              </a:rPr>
              <a:t>és a zakók voltak a divat alapjai, gyakran keskeny nyakkendőkkel és szűk </a:t>
            </a:r>
            <a:r>
              <a:rPr lang="hu-HU" dirty="0" smtClean="0">
                <a:latin typeface="+mj-lt"/>
                <a:ea typeface="Times New Roman" panose="02020603050405020304" pitchFamily="18" charset="0"/>
              </a:rPr>
              <a:t>nadrágokkal.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</a:t>
            </a:r>
            <a:r>
              <a:rPr lang="hu-HU" dirty="0" smtClean="0"/>
              <a:t>síkos öltönyök, szalmakalap, Panama kalap, hózentróger, </a:t>
            </a:r>
            <a:r>
              <a:rPr lang="hu-HU" dirty="0"/>
              <a:t>kényelmes </a:t>
            </a:r>
            <a:r>
              <a:rPr lang="hu-HU" dirty="0"/>
              <a:t>O</a:t>
            </a:r>
            <a:r>
              <a:rPr lang="hu-HU" dirty="0" smtClean="0"/>
              <a:t>xford </a:t>
            </a:r>
            <a:r>
              <a:rPr lang="hu-HU" dirty="0"/>
              <a:t>cipő, </a:t>
            </a:r>
            <a:r>
              <a:rPr lang="hu-HU" dirty="0" smtClean="0"/>
              <a:t>sétapálca</a:t>
            </a:r>
            <a:endParaRPr lang="hu-HU" dirty="0">
              <a:latin typeface="+mj-lt"/>
            </a:endParaRPr>
          </a:p>
        </p:txBody>
      </p:sp>
      <p:pic>
        <p:nvPicPr>
          <p:cNvPr id="2052" name="Picture 4" descr="Charleston ruha férfiak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48" y="2431862"/>
            <a:ext cx="3418116" cy="41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Coco</a:t>
            </a:r>
            <a:r>
              <a:rPr lang="hu-HU" dirty="0" smtClean="0"/>
              <a:t> </a:t>
            </a:r>
            <a:r>
              <a:rPr lang="hu-HU" dirty="0" err="1" smtClean="0"/>
              <a:t>chanel</a:t>
            </a:r>
            <a:endParaRPr lang="hu-HU" dirty="0"/>
          </a:p>
        </p:txBody>
      </p:sp>
      <p:pic>
        <p:nvPicPr>
          <p:cNvPr id="3074" name="Picture 2" descr="5 Things You Didn’t Know About Coco Cha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30" y="2651488"/>
            <a:ext cx="2330122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759235" y="2557195"/>
            <a:ext cx="6644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Coco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Chanel a 1920-as egyik legnagyobb hatású divattervezője volt, és az ő neve összefonódott az évtized új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divatirányzataival.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Nemcsak </a:t>
            </a:r>
            <a:r>
              <a:rPr lang="hu-HU" dirty="0"/>
              <a:t>a divatot, hanem a női </a:t>
            </a:r>
            <a:r>
              <a:rPr lang="hu-HU" dirty="0" smtClean="0"/>
              <a:t>szerepeket és </a:t>
            </a:r>
            <a:r>
              <a:rPr lang="hu-HU" dirty="0"/>
              <a:t>a társadalmi normákat is mélyen </a:t>
            </a:r>
            <a:r>
              <a:rPr lang="hu-HU" dirty="0" smtClean="0"/>
              <a:t>befolyásolta.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Modern</a:t>
            </a:r>
            <a:r>
              <a:rPr lang="hu-HU" dirty="0"/>
              <a:t>, kényelmes, elegáns ruhák tervezésével elindította a divat forradalmát, </a:t>
            </a:r>
            <a:r>
              <a:rPr lang="hu-HU" dirty="0" smtClean="0"/>
              <a:t>hatása </a:t>
            </a:r>
            <a:r>
              <a:rPr lang="hu-HU" dirty="0"/>
              <a:t>a mai </a:t>
            </a:r>
            <a:r>
              <a:rPr lang="hu-HU" dirty="0" smtClean="0"/>
              <a:t>napig tart.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</a:t>
            </a:r>
            <a:r>
              <a:rPr lang="hu-HU" dirty="0" smtClean="0"/>
              <a:t>920-ban </a:t>
            </a:r>
            <a:r>
              <a:rPr lang="hu-HU" dirty="0"/>
              <a:t>már megalapította a saját </a:t>
            </a:r>
            <a:r>
              <a:rPr lang="hu-HU" dirty="0" smtClean="0"/>
              <a:t>divatházát, mely szembe ment a</a:t>
            </a:r>
            <a:r>
              <a:rPr lang="hu-HU" dirty="0"/>
              <a:t> </a:t>
            </a:r>
            <a:r>
              <a:rPr lang="hu-HU" dirty="0" smtClean="0"/>
              <a:t>19</a:t>
            </a:r>
            <a:r>
              <a:rPr lang="hu-HU" dirty="0"/>
              <a:t>. századi, szoros fűzők és bonyolult, túldíszített stílusokkal.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38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93</TotalTime>
  <Words>686</Words>
  <Application>Microsoft Office PowerPoint</Application>
  <PresentationFormat>Szélesvásznú</PresentationFormat>
  <Paragraphs>59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Wingdings</vt:lpstr>
      <vt:lpstr>Parcel</vt:lpstr>
      <vt:lpstr>A dübörgő 20-as évek</vt:lpstr>
      <vt:lpstr>1920-as évek Amerikája</vt:lpstr>
      <vt:lpstr>hedonizmus</vt:lpstr>
      <vt:lpstr>Mindennapi élet</vt:lpstr>
      <vt:lpstr>Szesztilalom, gengszterek</vt:lpstr>
      <vt:lpstr>Nők szerepe a társadalomban</vt:lpstr>
      <vt:lpstr>ÚJ nő – a flapper</vt:lpstr>
      <vt:lpstr>A dandy</vt:lpstr>
      <vt:lpstr>Coco chanel</vt:lpstr>
      <vt:lpstr>Coco chanel</vt:lpstr>
      <vt:lpstr>Charleston kiegészítők</vt:lpstr>
      <vt:lpstr>zene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dübörgő 20-as évek</dc:title>
  <dc:creator>Patona Mária</dc:creator>
  <cp:lastModifiedBy>Patona Mária</cp:lastModifiedBy>
  <cp:revision>13</cp:revision>
  <dcterms:created xsi:type="dcterms:W3CDTF">2025-02-18T07:33:22Z</dcterms:created>
  <dcterms:modified xsi:type="dcterms:W3CDTF">2025-02-18T09:06:44Z</dcterms:modified>
</cp:coreProperties>
</file>